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 PAGALBĄ VAIKUI:</a:t>
            </a:r>
            <a:b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NEGALĖS IR SUNKUMAI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478757"/>
          </a:xfrm>
        </p:spPr>
        <p:txBody>
          <a:bodyPr>
            <a:normAutofit fontScale="92500" lnSpcReduction="20000"/>
          </a:bodyPr>
          <a:lstStyle/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83" y="519448"/>
            <a:ext cx="8596668" cy="1320800"/>
          </a:xfrm>
        </p:spPr>
        <p:txBody>
          <a:bodyPr>
            <a:noAutofit/>
          </a:bodyPr>
          <a:lstStyle/>
          <a:p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Jeigu nustatyta, kad vaikas turi mokymosi negalią, svarbu: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44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Ieškoti pagalbos-tartis suklasės vadovu ar mokytojais dalykininkais, specialiuoju pedagogu, logopedu, psichologu dėl įvairių mokumosi būdų padedančių mokytis (namuose, klasėje);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Kalbėtis su vaikui apie jo sutrikimą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Padėti vaikui mokytis namuose;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Pagirti už daromą pažangą ar teisingai atiktus darbus, kantriai laukti geresnių rezultatų;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Išsiaiškinti savo(vaiko) teises įgalimą gauti pagalbą mokantis ir laikant egzaminus;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Priimti savo vaiko negalią ir išmokti tinkamai padėti, nepažeidžiant vaiko savigarbos;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Nenuolaidžiauti vaikui ir pernelyg negloboti vaiko;</a:t>
            </a:r>
          </a:p>
          <a:p>
            <a:pPr>
              <a:buFont typeface="Wingdings" panose="05000000000000000000" pitchFamily="2" charset="2"/>
              <a:buChar char="v"/>
            </a:pPr>
            <a:endParaRPr lang="lt-LT" dirty="0" smtClean="0"/>
          </a:p>
          <a:p>
            <a:pPr>
              <a:buFont typeface="Wingdings" panose="05000000000000000000" pitchFamily="2" charset="2"/>
              <a:buChar char="v"/>
            </a:pPr>
            <a:endParaRPr lang="lt-LT" dirty="0" smtClean="0"/>
          </a:p>
          <a:p>
            <a:pPr>
              <a:buFont typeface="Wingdings" panose="05000000000000000000" pitchFamily="2" charset="2"/>
              <a:buChar char="v"/>
            </a:pPr>
            <a:endParaRPr lang="lt-LT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mokykloje ir kaip sprendžia apie vaiko mokymosi sunkumus 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aiką mokantis mokytojas ar dalykų mokytojai, stebėdamas mokynį ir jo pasiekimus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agalbos vaikui specialistai stebėdami vaiką patys ir turimą informaciją derindami su turima,kurią gauna iš mokytojo;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Vaiko gerovės centras gavęs informaciją iš mokytojų ir pagalbos specialistų priima sprendimą, sutikus tėvams, kreiptis į savivaldybės Pedagoginę psichologinę tarnybą vaiko galioms ir sunkumams nustatyti;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pedagoginė psichologinė tarnyba įvertina vaiko negalios pobūdį, galias ir sunkumus. Numato ugdymo būdus.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01522"/>
            <a:ext cx="7766936" cy="1004552"/>
          </a:xfrm>
        </p:spPr>
        <p:txBody>
          <a:bodyPr/>
          <a:lstStyle/>
          <a:p>
            <a:pPr algn="l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Šiandien: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137893"/>
            <a:ext cx="7766936" cy="3009839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sužinosime, kas tai yra mokymosi sunkumai ir negalės;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okios priežastys juos lemia;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kuo mes tėvai  galime padėti savo vaikui ir ką turime daryti;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8034"/>
            <a:ext cx="7766936" cy="1056067"/>
          </a:xfrm>
        </p:spPr>
        <p:txBody>
          <a:bodyPr/>
          <a:lstStyle/>
          <a:p>
            <a:pPr algn="l"/>
            <a:r>
              <a:rPr lang="lt-LT" dirty="0" smtClean="0"/>
              <a:t>Mokymosi sunkumai.</a:t>
            </a:r>
            <a:br>
              <a:rPr lang="lt-LT" dirty="0" smtClean="0"/>
            </a:br>
            <a:r>
              <a:rPr lang="lt-LT" dirty="0" smtClean="0"/>
              <a:t>Kas tai?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228045"/>
            <a:ext cx="7766936" cy="2919687"/>
          </a:xfrm>
        </p:spPr>
        <p:txBody>
          <a:bodyPr>
            <a:normAutofit/>
          </a:bodyPr>
          <a:lstStyle/>
          <a:p>
            <a:pPr marL="514350" indent="-514350" algn="l">
              <a:buFont typeface="Wingdings" panose="05000000000000000000" pitchFamily="2" charset="2"/>
              <a:buChar char="v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 neigiamų asmeninių patyrimų pasekmės , kurios atsirado vaikui susidurus, su formaliais, srandartiniais visuomenės keliamais reikalavimais.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5400" dirty="0" smtClean="0"/>
              <a:t>Vaikų mokymosi sunkumų priežastys: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36800"/>
            <a:ext cx="8596668" cy="37045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/>
              <a:t>Emocinės problemos (vaikas išgyvena depresines nuotaikas, netektis).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/>
              <a:t>Santykiai šeimoje ( tėvų skyrybos,naujagimis šeimoje,nesutarimai su tėvais).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/>
              <a:t>Santykiai mokykloje (įtempti santykiai su klasės draugais ar mokytojais, patyčios).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/>
              <a:t>Žemas intelektas (vaikas tiesiog negalbus).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/>
              <a:t>Mokymosi negalės (lemiamos įvairių subtilių nervų sistemos fukcijų sutrikimai).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69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negalė.Kas tai?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įvairių labai subtylių nervų sistemos funkcijų sutrikimų pasekmės, dėl kurių pakankamo intelekto vaikas negeba išmokti skaityti, rašyti, skaičiuoti taip pat gerai kaip jo bendraamžiai ir jo gebėjimai vystosi netolygiai.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negalių rūšys ir požymiai.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82592"/>
            <a:ext cx="8596668" cy="36587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Skaitymo sutrikimas vadinamas disleksija:</a:t>
            </a:r>
          </a:p>
          <a:p>
            <a:pPr marL="0" indent="0">
              <a:buNone/>
            </a:pPr>
            <a:r>
              <a:rPr lang="lt-LT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Požymiai: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sunku sutelkti dėmesį į spausdintus ženklus ir kontroliuoti akių judesius juos sekant;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atpažinti garsus susijusius su raide, suprasti žodžius ir gramatiką;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urti idėjas ir vaizdinius,juos lyginti su jau žinimomis, kaupti jas atmintyje</a:t>
            </a:r>
          </a:p>
          <a:p>
            <a:pPr>
              <a:buFont typeface="Wingdings" panose="05000000000000000000" pitchFamily="2" charset="2"/>
              <a:buChar char="ü"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6790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708339"/>
            <a:ext cx="8596668" cy="1068945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Rašymos sutrikimas vadinamas disgrafija;</a:t>
            </a:r>
            <a:b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030310"/>
            <a:ext cx="8596668" cy="4357538"/>
          </a:xfrm>
        </p:spPr>
        <p:txBody>
          <a:bodyPr/>
          <a:lstStyle/>
          <a:p>
            <a:r>
              <a:rPr lang="lt-LT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Požymiai: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rafiškai panašių raidžių, dažniausiai priebalsių painiojimas, dažnai sumišęs su skaitymu;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Matematikos mokymosi sunkumai vadinami  diskalkulija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Požymiai:</a:t>
            </a:r>
            <a:endPara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sunku pasakyti daiktų skaičių;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negeba suvokti matematinių santykių, aritmetinių veiksmų ir matematinių simbolių prasmės;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negalių priežastys: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Nėštumo metu patirtos infekcinės ligos, traumos, alkoholis,psichotropinių medžiagų vartojimas.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Priešlaikinis ar sunkus gimdymas, gimdymo traumos.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Ankstyvame amžiuje paturtos traumos, apsinuodijimai, prasta mityba, persirgtos infekcinės ligos, alergijos.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Kenksminga gyvenamoji aplinka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Paveldimumas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Dėmesio ir aktyvumo sutrykimai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Pastebėję</a:t>
            </a:r>
            <a:r>
              <a:rPr lang="lt-LT" dirty="0" smtClean="0"/>
              <a:t> ,kad vaikui sunkiau sekasi mokytis  tėvai turėtų: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enkti kritikuoti,kaltinti, bausti vaiką už nesėkmes;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inkti informaciją apie vaiko mokymąsį;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albėtis apie pastebimus mokymosi sunkumus su mokančiais vaiką mokytojai, mokykloje dirbančiais pagalbą vaikui teikiančiais specialistais;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reiptis į savivaldybių Pedagoginę psichologinę tarnybą, kad būtų įvertinti vaiko galios ir sunkumai, nustatytas negalės pobūdis ir parinkti tinkami ugdymo būdai.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537</Words>
  <Application>Microsoft Office PowerPoint</Application>
  <PresentationFormat>Pasirinktinai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Facet</vt:lpstr>
      <vt:lpstr>Į PAGALBĄ VAIKUI: MOKYMOSI NEGALĖS IR SUNKUMAI</vt:lpstr>
      <vt:lpstr>Šiandien:</vt:lpstr>
      <vt:lpstr>Mokymosi sunkumai. Kas tai?</vt:lpstr>
      <vt:lpstr>Vaikų mokymosi sunkumų priežastys:</vt:lpstr>
      <vt:lpstr>Mokymosi negalė.Kas tai?</vt:lpstr>
      <vt:lpstr>Mokymosi negalių rūšys ir požymiai.</vt:lpstr>
      <vt:lpstr>Rašymos sutrikimas vadinamas disgrafija;  </vt:lpstr>
      <vt:lpstr>Mokymosi negalių priežastys:</vt:lpstr>
      <vt:lpstr>Pastebėję ,kad vaikui sunkiau sekasi mokytis  tėvai turėtų:</vt:lpstr>
      <vt:lpstr>Jeigu nustatyta, kad vaikas turi mokymosi negalią, svarbu:</vt:lpstr>
      <vt:lpstr>Kas mokykloje ir kaip sprendžia apie vaiko mokymosi sunkumus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 PAGALBĄ VAIKUI: MOKYMOSI NEGALĖS IR SUNKUMAI</dc:title>
  <dc:creator>user-pc</dc:creator>
  <cp:lastModifiedBy>Karjera</cp:lastModifiedBy>
  <cp:revision>18</cp:revision>
  <dcterms:created xsi:type="dcterms:W3CDTF">2016-02-28T13:59:20Z</dcterms:created>
  <dcterms:modified xsi:type="dcterms:W3CDTF">2016-04-15T05:44:48Z</dcterms:modified>
</cp:coreProperties>
</file>