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83" r:id="rId3"/>
    <p:sldId id="261" r:id="rId4"/>
    <p:sldId id="275" r:id="rId5"/>
    <p:sldId id="273" r:id="rId6"/>
    <p:sldId id="276" r:id="rId7"/>
    <p:sldId id="267" r:id="rId8"/>
    <p:sldId id="274" r:id="rId9"/>
    <p:sldId id="277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6B6BF-9025-4A7A-96DF-552CDB66D884}" type="datetimeFigureOut">
              <a:rPr lang="lt-LT" smtClean="0"/>
              <a:t>2016.04.15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91352-888A-435A-9E58-411468961C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928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9C1C9-2B2D-43A8-9F1E-E8E727F39A57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22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D44D1-5CA6-4085-B26C-404C7765E61E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4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9A59-87A9-4CCE-9423-2DDC3EC05844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2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84FCF-A0CF-4410-B573-060F86BD7D79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7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A8CF-4A12-42B3-8DD4-EDA8E34D75B9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6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EFEB0-7BB4-4207-9F87-480832DF178C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0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15DC8-566C-4F39-8AF9-37C1082E8EC1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1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41E3B-8E30-4D69-8B15-FDA70D45277A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6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A12E5-E659-4CD1-83A8-B4302029F43D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0E948-417B-4C5B-9F58-0AD5D806FDC0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6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BF55C-2DB3-4F93-9490-060D1288BEFB}" type="slidenum">
              <a:rPr lang="lt-LT" alt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0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Click to edit Master text styles</a:t>
            </a:r>
          </a:p>
          <a:p>
            <a:pPr lvl="1"/>
            <a:r>
              <a:rPr lang="lt-LT" altLang="lt-LT" smtClean="0"/>
              <a:t>Second level</a:t>
            </a:r>
          </a:p>
          <a:p>
            <a:pPr lvl="2"/>
            <a:r>
              <a:rPr lang="lt-LT" altLang="lt-LT" smtClean="0"/>
              <a:t>Third level</a:t>
            </a:r>
          </a:p>
          <a:p>
            <a:pPr lvl="3"/>
            <a:r>
              <a:rPr lang="lt-LT" altLang="lt-LT" smtClean="0"/>
              <a:t>Fourth level</a:t>
            </a:r>
          </a:p>
          <a:p>
            <a:pPr lvl="4"/>
            <a:r>
              <a:rPr lang="lt-LT" alt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t-LT" altLang="lt-L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DCAB01-16B0-45C3-8C9F-5B7FE1E87706}" type="slidenum">
              <a:rPr lang="lt-LT" altLang="lt-L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9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620689"/>
            <a:ext cx="7918648" cy="2808312"/>
          </a:xfrm>
        </p:spPr>
        <p:txBody>
          <a:bodyPr/>
          <a:lstStyle/>
          <a:p>
            <a:pPr eaLnBrk="1" hangingPunct="1"/>
            <a:r>
              <a:rPr lang="lt-LT" altLang="lt-LT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Mokyklos</a:t>
            </a:r>
            <a:br>
              <a:rPr lang="lt-LT" altLang="lt-LT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altLang="lt-LT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kultūra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3356992"/>
            <a:ext cx="6584776" cy="2281808"/>
          </a:xfrm>
        </p:spPr>
        <p:txBody>
          <a:bodyPr/>
          <a:lstStyle/>
          <a:p>
            <a:pPr eaLnBrk="1" hangingPunct="1"/>
            <a:r>
              <a:rPr lang="lt-LT" alt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Gimnazijos </a:t>
            </a:r>
            <a:r>
              <a:rPr lang="lt-LT" alt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veiklos </a:t>
            </a:r>
            <a:r>
              <a:rPr lang="lt-LT" alt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įsivertinimas</a:t>
            </a:r>
          </a:p>
          <a:p>
            <a:pPr eaLnBrk="1" hangingPunct="1"/>
            <a:r>
              <a:rPr lang="lt-LT" alt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m. </a:t>
            </a:r>
            <a:endParaRPr lang="lt-LT" alt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9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Vertybės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333" y="2120324"/>
            <a:ext cx="6733334" cy="34857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487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ntraštė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lt-LT" dirty="0" smtClean="0"/>
              <a:t>Mokinių apklausa</a:t>
            </a:r>
            <a:br>
              <a:rPr lang="lt-LT" altLang="lt-LT" dirty="0" smtClean="0"/>
            </a:br>
            <a:r>
              <a:rPr lang="lt-LT" altLang="lt-LT" dirty="0" smtClean="0"/>
              <a:t>Aukščiausios vertės:</a:t>
            </a:r>
          </a:p>
        </p:txBody>
      </p:sp>
      <p:graphicFrame>
        <p:nvGraphicFramePr>
          <p:cNvPr id="2" name="Turinio vietos rezervavimo ženklas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36629"/>
              </p:ext>
            </p:extLst>
          </p:nvPr>
        </p:nvGraphicFramePr>
        <p:xfrm>
          <a:off x="539552" y="2060848"/>
          <a:ext cx="7704855" cy="3946988"/>
        </p:xfrm>
        <a:graphic>
          <a:graphicData uri="http://schemas.openxmlformats.org/drawingml/2006/table">
            <a:tbl>
              <a:tblPr firstRow="1" firstCol="1" bandRow="1"/>
              <a:tblGrid>
                <a:gridCol w="7704855"/>
              </a:tblGrid>
              <a:tr h="1053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4.1</a:t>
                      </a:r>
                      <a:r>
                        <a:rPr lang="lt-LT" sz="2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Greta įprastinių pamokų mokykloje organizuojama ir kitokia veikla (būreliai, šventės, meno renginiai, projektinės savaitės ir pan.). </a:t>
                      </a:r>
                      <a:r>
                        <a:rPr lang="lt-LT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lt-LT" sz="20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4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4.2. </a:t>
                      </a:r>
                      <a:r>
                        <a:rPr lang="lt-LT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Mokytojai tiki, kad kiekvienas iš mūsų gali padaryti pažangą, </a:t>
                      </a:r>
                      <a:r>
                        <a:rPr lang="lt-LT" sz="2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mokantis jo dalyko. </a:t>
                      </a:r>
                      <a:r>
                        <a:rPr lang="lt-LT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lt-LT" sz="20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8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lt-LT" sz="2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</a:rPr>
                        <a:t>4.3. Aš jaučiuosi saugiai visoje mokykloje: klasėje, koridoriuose, kieme, valgykloje, tualetuose </a:t>
                      </a:r>
                      <a:r>
                        <a:rPr lang="lt-LT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lt-LT" sz="20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8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lt-LT" sz="2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</a:rPr>
                        <a:t>4.4. Aš esu patenkintas, kad mokausi būtent šioje mokykloje </a:t>
                      </a:r>
                      <a:r>
                        <a:rPr lang="lt-LT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lt-LT" sz="20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84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4.5.</a:t>
                      </a:r>
                      <a:r>
                        <a:rPr lang="lt-L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Apie mūsų mokyklą mokiniai ir tėvai atsiliepia teigiamai. </a:t>
                      </a:r>
                      <a:r>
                        <a:rPr lang="lt-L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lt-LT" sz="2000" dirty="0">
                          <a:effectLst/>
                          <a:latin typeface="Times New Roman"/>
                        </a:rPr>
                        <a:t> </a:t>
                      </a:r>
                      <a:endParaRPr lang="lt-LT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69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Žemiausios vertės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04373"/>
              </p:ext>
            </p:extLst>
          </p:nvPr>
        </p:nvGraphicFramePr>
        <p:xfrm>
          <a:off x="755576" y="1700808"/>
          <a:ext cx="7632848" cy="4566135"/>
        </p:xfrm>
        <a:graphic>
          <a:graphicData uri="http://schemas.openxmlformats.org/drawingml/2006/table">
            <a:tbl>
              <a:tblPr firstRow="1" firstCol="1" bandRow="1"/>
              <a:tblGrid>
                <a:gridCol w="7632848"/>
              </a:tblGrid>
              <a:tr h="717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5.1. Mūsų mokyklos mokiniai drausmingai elgiasi net ir tada, kai nemato mokytojai. </a:t>
                      </a:r>
                      <a:r>
                        <a:rPr lang="lt-LT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34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5.2. </a:t>
                      </a:r>
                      <a:r>
                        <a:rPr lang="lt-LT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Mano tėvai mokykloje aktyvūs – </a:t>
                      </a: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įsitraukia į renginių organizavimą, veda pamokas, vyksta kartu į ekskursijas, žygius ir kt. </a:t>
                      </a:r>
                      <a:r>
                        <a:rPr lang="lt-LT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7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5.3. Per paskutinius du mėnesius mūsų klasėje (mokykloje) iš mokinių  nesijuokė, nesišaipė, nesityčiojo. </a:t>
                      </a:r>
                      <a:r>
                        <a:rPr lang="lt-LT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7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5.4.</a:t>
                      </a:r>
                      <a:r>
                        <a:rPr lang="lt-LT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Mokytojai mane dažnai pagiria. </a:t>
                      </a:r>
                      <a:r>
                        <a:rPr lang="lt-LT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1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lt-LT" sz="2400" dirty="0">
                          <a:effectLst/>
                          <a:latin typeface="Times New Roman"/>
                        </a:rPr>
                        <a:t>5.5.</a:t>
                      </a:r>
                      <a:r>
                        <a:rPr lang="lt-LT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Aš mielai padedu organizuoti mokyklos renginius, šventes </a:t>
                      </a:r>
                      <a:r>
                        <a:rPr lang="lt-LT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lt-LT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90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Tėvų apklausa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095491"/>
              </p:ext>
            </p:extLst>
          </p:nvPr>
        </p:nvGraphicFramePr>
        <p:xfrm>
          <a:off x="683568" y="1628800"/>
          <a:ext cx="7920880" cy="4748558"/>
        </p:xfrm>
        <a:graphic>
          <a:graphicData uri="http://schemas.openxmlformats.org/drawingml/2006/table">
            <a:tbl>
              <a:tblPr firstRow="1" firstCol="1" bandRow="1"/>
              <a:tblGrid>
                <a:gridCol w="7920880"/>
              </a:tblGrid>
              <a:tr h="69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lt-LT" sz="24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</a:rPr>
                        <a:t>7.1. Mano vaiko mokykla yra gera mokykla </a:t>
                      </a:r>
                      <a:r>
                        <a:rPr lang="lt-LT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lt-LT" sz="2400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01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7.2. Aš esu patenkintas(-a), kad vaikas mokosi būtent šioje mokykloje </a:t>
                      </a:r>
                      <a:r>
                        <a:rPr lang="lt-LT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lt-LT" sz="2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6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7.3. Greta įprastinių pamokų mokykloje organizuojama ir kitokia veikla (būreliai, šventės, meno renginiai, projektinės savaitės ir pan.). </a:t>
                      </a:r>
                      <a:r>
                        <a:rPr lang="lt-LT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lt-LT" sz="2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73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7.4. Iš mano vaiko mokytojai tikisi pažangos pagal jo gebėjimus </a:t>
                      </a:r>
                      <a:r>
                        <a:rPr lang="lt-LT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lt-LT" sz="2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4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lt-LT" sz="2400" dirty="0">
                          <a:effectLst/>
                          <a:latin typeface="Times New Roman"/>
                        </a:rPr>
                        <a:t>7.5.</a:t>
                      </a:r>
                      <a:r>
                        <a:rPr lang="lt-LT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Mokyklos personalas yra geranoriškas bendraudamas su tėvais </a:t>
                      </a:r>
                      <a:r>
                        <a:rPr lang="lt-LT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  <a:endParaRPr lang="lt-LT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67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Žemiausios vertės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850965"/>
              </p:ext>
            </p:extLst>
          </p:nvPr>
        </p:nvGraphicFramePr>
        <p:xfrm>
          <a:off x="611560" y="1484786"/>
          <a:ext cx="7289427" cy="4914988"/>
        </p:xfrm>
        <a:graphic>
          <a:graphicData uri="http://schemas.openxmlformats.org/drawingml/2006/table">
            <a:tbl>
              <a:tblPr firstRow="1" firstCol="1" bandRow="1"/>
              <a:tblGrid>
                <a:gridCol w="7289427"/>
              </a:tblGrid>
              <a:tr h="777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lt-LT" sz="2400" dirty="0">
                          <a:effectLst/>
                          <a:latin typeface="Times New Roman"/>
                        </a:rPr>
                        <a:t>8.1.</a:t>
                      </a:r>
                      <a:r>
                        <a:rPr lang="lt-LT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Mano vaikas gerai atsiliepia apie visus savo bendraklasius </a:t>
                      </a:r>
                      <a:r>
                        <a:rPr lang="lt-LT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2,9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8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8.2. Esu patenkintas(-a) savo vaiko mokymosi rezultatais </a:t>
                      </a:r>
                      <a:r>
                        <a:rPr lang="lt-LT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64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8.3.</a:t>
                      </a:r>
                      <a:r>
                        <a:rPr lang="lt-LT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Tėvų išsakytos nuomonės, kritika ir pasiūlymai yra aptariami ir įgyvendinami. </a:t>
                      </a:r>
                      <a:r>
                        <a:rPr lang="lt-LT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9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8.4.</a:t>
                      </a:r>
                      <a:r>
                        <a:rPr lang="lt-LT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Jeigu mokiniai yra fiziškai arba dvasiškai skriaudžiami, mokykla imasi veiksmų, kad užkirstų tam kelią</a:t>
                      </a:r>
                      <a:r>
                        <a:rPr lang="lt-LT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3,2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2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8.5.</a:t>
                      </a:r>
                      <a:r>
                        <a:rPr lang="lt-LT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Per paskutinius du mėnesius mokykloje iš mano vaiko nebuvo  juokiamasi,  šaipomasi, tyčiojamasi. </a:t>
                      </a:r>
                      <a:r>
                        <a:rPr lang="lt-LT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184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altLang="lt-LT" smtClean="0"/>
          </a:p>
        </p:txBody>
      </p:sp>
      <p:pic>
        <p:nvPicPr>
          <p:cNvPr id="12291" name="Picture 4" descr="watermark_300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700213"/>
            <a:ext cx="4297363" cy="429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29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dirty="0">
                <a:solidFill>
                  <a:srgbClr val="000000"/>
                </a:solidFill>
              </a:rPr>
              <a:t>Klausimai, dėl kurių sprendimo turime susitarti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Mokinių drausmė ir kultūra</a:t>
            </a:r>
          </a:p>
          <a:p>
            <a:r>
              <a:rPr lang="lt-LT" dirty="0" smtClean="0"/>
              <a:t>Tėvų švietimas ir įsitraukimas į mokyklos </a:t>
            </a:r>
            <a:r>
              <a:rPr lang="lt-LT" dirty="0" smtClean="0"/>
              <a:t>gyvenimą</a:t>
            </a:r>
            <a:endParaRPr lang="lt-LT" dirty="0" smtClean="0"/>
          </a:p>
          <a:p>
            <a:r>
              <a:rPr lang="lt-LT" dirty="0" smtClean="0"/>
              <a:t>Klasės mikroklimato </a:t>
            </a:r>
            <a:r>
              <a:rPr lang="lt-LT" dirty="0" smtClean="0"/>
              <a:t>gerinimas,</a:t>
            </a: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   siekiant  </a:t>
            </a:r>
            <a:r>
              <a:rPr lang="lt-LT" u="sng" dirty="0" smtClean="0">
                <a:solidFill>
                  <a:srgbClr val="FF0000"/>
                </a:solidFill>
              </a:rPr>
              <a:t>mokymosi kultūros. </a:t>
            </a:r>
          </a:p>
          <a:p>
            <a:r>
              <a:rPr lang="lt-LT" dirty="0" smtClean="0"/>
              <a:t>Visų mokinių tinkamo </a:t>
            </a:r>
            <a:r>
              <a:rPr lang="lt-LT" dirty="0" smtClean="0"/>
              <a:t>elgesio gimnazijoje skatinimas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1920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2016 m.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b="1" u="sng" dirty="0" smtClean="0"/>
              <a:t>Tobulinsime</a:t>
            </a:r>
          </a:p>
          <a:p>
            <a:r>
              <a:rPr lang="lt-LT" dirty="0" smtClean="0"/>
              <a:t>1.1.6</a:t>
            </a:r>
            <a:r>
              <a:rPr lang="lt-LT" dirty="0" smtClean="0"/>
              <a:t>. Klasių mikroklimatą</a:t>
            </a:r>
            <a:endParaRPr lang="lt-LT" dirty="0" smtClean="0"/>
          </a:p>
          <a:p>
            <a:r>
              <a:rPr lang="lt-LT" dirty="0" smtClean="0"/>
              <a:t>1.3.1</a:t>
            </a:r>
            <a:r>
              <a:rPr lang="lt-LT" dirty="0" smtClean="0"/>
              <a:t>. Darbo t</a:t>
            </a:r>
            <a:r>
              <a:rPr lang="lt-LT" dirty="0" smtClean="0"/>
              <a:t>varką ir susitarimų laikymąsi gimnazijoje</a:t>
            </a:r>
            <a:endParaRPr lang="lt-LT" dirty="0" smtClean="0"/>
          </a:p>
          <a:p>
            <a:r>
              <a:rPr lang="lt-LT" dirty="0" smtClean="0"/>
              <a:t>1.3.2</a:t>
            </a:r>
            <a:r>
              <a:rPr lang="lt-LT" dirty="0" smtClean="0"/>
              <a:t>. Pageidaujamą elgesį</a:t>
            </a:r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453794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365</Words>
  <Application>Microsoft Office PowerPoint</Application>
  <PresentationFormat>Demonstracija ekrane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Default Design</vt:lpstr>
      <vt:lpstr>Mokyklos  kultūra</vt:lpstr>
      <vt:lpstr>Vertybės</vt:lpstr>
      <vt:lpstr>Mokinių apklausa Aukščiausios vertės:</vt:lpstr>
      <vt:lpstr>Žemiausios vertės</vt:lpstr>
      <vt:lpstr>Tėvų apklausa</vt:lpstr>
      <vt:lpstr>Žemiausios vertės</vt:lpstr>
      <vt:lpstr>PowerPoint pristatymas</vt:lpstr>
      <vt:lpstr>Klausimai, dėl kurių sprendimo turime susitarti</vt:lpstr>
      <vt:lpstr>2016 m.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Mokyklos  kultūra</dc:title>
  <dc:creator>Velzys03</dc:creator>
  <cp:lastModifiedBy>Velzys03</cp:lastModifiedBy>
  <cp:revision>7</cp:revision>
  <cp:lastPrinted>2016-04-14T11:14:23Z</cp:lastPrinted>
  <dcterms:created xsi:type="dcterms:W3CDTF">2016-01-28T11:12:08Z</dcterms:created>
  <dcterms:modified xsi:type="dcterms:W3CDTF">2016-04-15T06:31:36Z</dcterms:modified>
</cp:coreProperties>
</file>